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8" r:id="rId2"/>
    <p:sldId id="328" r:id="rId3"/>
    <p:sldId id="321" r:id="rId4"/>
    <p:sldId id="317" r:id="rId5"/>
    <p:sldId id="319" r:id="rId6"/>
    <p:sldId id="322" r:id="rId7"/>
    <p:sldId id="327" r:id="rId8"/>
    <p:sldId id="330" r:id="rId9"/>
    <p:sldId id="320" r:id="rId10"/>
    <p:sldId id="323" r:id="rId11"/>
    <p:sldId id="324" r:id="rId12"/>
    <p:sldId id="331" r:id="rId13"/>
    <p:sldId id="329" r:id="rId14"/>
    <p:sldId id="325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E230C"/>
    <a:srgbClr val="1D1496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5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980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479B-7C2D-43F5-BDD8-FE14A3C96E1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304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+mn-lt"/>
                <a:ea typeface="+mn-ea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>
              <a:defRPr lang="zh-CN" altLang="en-US" sz="240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285728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B050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4608190" cy="2286000"/>
          </a:xfrm>
          <a:extLst/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dirty="0"/>
              <a:t>第十一</a:t>
            </a:r>
            <a:r>
              <a:rPr lang="zh-CN" altLang="en-US" dirty="0" smtClean="0"/>
              <a:t>节 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神经系统</a:t>
            </a:r>
            <a:r>
              <a:rPr lang="zh-CN" altLang="en-US" dirty="0"/>
              <a:t>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三、神经反射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200" dirty="0" smtClean="0"/>
              <a:t>深反射</a:t>
            </a:r>
            <a:endParaRPr lang="en-US" altLang="zh-CN" sz="3200" dirty="0" smtClean="0"/>
          </a:p>
          <a:p>
            <a:pPr lvl="1" algn="just"/>
            <a:r>
              <a:rPr dirty="0"/>
              <a:t>概念</a:t>
            </a:r>
          </a:p>
          <a:p>
            <a:pPr lvl="2" algn="just"/>
            <a:r>
              <a:rPr sz="2800" dirty="0"/>
              <a:t>刺激骨膜或肌腱引起的反射。</a:t>
            </a:r>
            <a:endParaRPr lang="en-US" altLang="zh-CN" sz="2800" dirty="0"/>
          </a:p>
          <a:p>
            <a:pPr lvl="1" algn="just"/>
            <a:r>
              <a:rPr dirty="0" smtClean="0"/>
              <a:t>主要体征</a:t>
            </a:r>
            <a:endParaRPr lang="en-US" dirty="0" smtClean="0"/>
          </a:p>
          <a:p>
            <a:pPr lvl="2" algn="just"/>
            <a:r>
              <a:rPr dirty="0" smtClean="0"/>
              <a:t>肱二头肌反射</a:t>
            </a:r>
            <a:endParaRPr lang="en-US" dirty="0" smtClean="0"/>
          </a:p>
          <a:p>
            <a:pPr lvl="2" algn="just"/>
            <a:r>
              <a:rPr dirty="0" smtClean="0"/>
              <a:t>肱三头肌反射</a:t>
            </a:r>
            <a:endParaRPr dirty="0"/>
          </a:p>
          <a:p>
            <a:pPr lvl="2" algn="just"/>
            <a:r>
              <a:rPr dirty="0" smtClean="0"/>
              <a:t>膝腱反射</a:t>
            </a:r>
            <a:endParaRPr lang="en-US" dirty="0" smtClean="0"/>
          </a:p>
          <a:p>
            <a:pPr lvl="2" algn="just"/>
            <a:r>
              <a:rPr dirty="0" smtClean="0"/>
              <a:t>跟腱反射</a:t>
            </a:r>
            <a:endParaRPr dirty="0"/>
          </a:p>
          <a:p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5" descr="D:\sun\教学\评估\图片\扫描图\其他\膝腱反射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714884"/>
            <a:ext cx="2390859" cy="142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图片框 10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857496"/>
            <a:ext cx="1716639" cy="136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框 10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2857496"/>
            <a:ext cx="1428760" cy="1273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图片框 104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4786322"/>
            <a:ext cx="1743519" cy="130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143504" y="421481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肱二头肌反射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00892" y="421481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肱三头肌反射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00628" y="607220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膝腱反射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429520" y="607220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跟腱反射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三、神经反射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病理反射</a:t>
            </a:r>
            <a:endParaRPr lang="en-US" altLang="zh-CN" dirty="0" smtClean="0"/>
          </a:p>
          <a:p>
            <a:pPr lvl="1" algn="just"/>
            <a:r>
              <a:rPr lang="zh-CN" altLang="en-US" dirty="0" smtClean="0"/>
              <a:t>发生机制</a:t>
            </a:r>
          </a:p>
          <a:p>
            <a:pPr lvl="2" algn="just"/>
            <a:r>
              <a:rPr sz="2400" dirty="0"/>
              <a:t>锥体束病变</a:t>
            </a:r>
          </a:p>
          <a:p>
            <a:pPr lvl="3" algn="just">
              <a:buFont typeface="Wingdings" pitchFamily="2" charset="2"/>
              <a:buNone/>
            </a:pPr>
            <a:r>
              <a:rPr lang="en-US" altLang="zh-CN" sz="2400" dirty="0">
                <a:latin typeface="Times New Roman" pitchFamily="18" charset="0"/>
              </a:rPr>
              <a:t>—</a:t>
            </a:r>
            <a:r>
              <a:rPr sz="2400" dirty="0"/>
              <a:t>大脑失去对脑干和脊髓的抑制作用</a:t>
            </a:r>
          </a:p>
          <a:p>
            <a:pPr lvl="1" algn="just"/>
            <a:r>
              <a:rPr lang="zh-CN" altLang="en-US" dirty="0" smtClean="0"/>
              <a:t>常见病理性反射</a:t>
            </a:r>
          </a:p>
          <a:p>
            <a:pPr lvl="2" algn="just"/>
            <a:r>
              <a:rPr sz="2400" dirty="0" smtClean="0"/>
              <a:t>巴宾斯基</a:t>
            </a:r>
            <a:r>
              <a:rPr sz="2200" dirty="0" smtClean="0">
                <a:latin typeface="Times New Roman" pitchFamily="18" charset="0"/>
              </a:rPr>
              <a:t>征及其</a:t>
            </a:r>
            <a:r>
              <a:rPr sz="2400" dirty="0" smtClean="0"/>
              <a:t>等</a:t>
            </a:r>
            <a:r>
              <a:rPr sz="2200" dirty="0" smtClean="0"/>
              <a:t>位征</a:t>
            </a:r>
            <a:endParaRPr lang="en-US" sz="2200" dirty="0" smtClean="0"/>
          </a:p>
          <a:p>
            <a:pPr lvl="3"/>
            <a:r>
              <a:rPr lang="zh-CN" altLang="en-US" sz="2400" dirty="0" smtClean="0"/>
              <a:t>巴宾斯基</a:t>
            </a:r>
            <a:r>
              <a:rPr sz="2400" dirty="0"/>
              <a:t>征</a:t>
            </a:r>
            <a:endParaRPr lang="en-US" altLang="zh-CN" sz="2400" dirty="0" smtClean="0"/>
          </a:p>
          <a:p>
            <a:pPr lvl="3"/>
            <a:r>
              <a:rPr lang="zh-CN" altLang="en-US" sz="2400" dirty="0" smtClean="0"/>
              <a:t>查多克征</a:t>
            </a:r>
            <a:endParaRPr lang="en-US" altLang="zh-CN" sz="2400" dirty="0" smtClean="0"/>
          </a:p>
          <a:p>
            <a:pPr lvl="3"/>
            <a:r>
              <a:rPr lang="zh-CN" altLang="en-US" sz="2400" dirty="0" smtClean="0"/>
              <a:t>奥本海姆征</a:t>
            </a:r>
            <a:endParaRPr lang="en-US" altLang="zh-CN" sz="2400" dirty="0" smtClean="0"/>
          </a:p>
          <a:p>
            <a:pPr lvl="3"/>
            <a:r>
              <a:rPr lang="zh-CN" altLang="en-US" sz="2400" dirty="0" smtClean="0"/>
              <a:t>戈登征</a:t>
            </a:r>
            <a:endParaRPr lang="en-US" sz="2400" dirty="0" smtClean="0"/>
          </a:p>
          <a:p>
            <a:pPr lvl="3" algn="just"/>
            <a:endParaRPr lang="en-US" sz="2200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D:\sun\教学\评估\图片\扫描图\其他\巴彬斯基征1－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4214818"/>
            <a:ext cx="1276017" cy="1652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786182" y="5929330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巴宾斯基征</a:t>
            </a:r>
            <a:r>
              <a:rPr lang="zh-CN" altLang="en-US" dirty="0" smtClean="0">
                <a:solidFill>
                  <a:srgbClr val="0000FF"/>
                </a:solidFill>
                <a:latin typeface="Times New Roman" pitchFamily="18" charset="0"/>
              </a:rPr>
              <a:t>（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</a:rPr>
              <a:t>-</a:t>
            </a:r>
            <a:r>
              <a:rPr lang="zh-CN" altLang="en-US" dirty="0" smtClean="0">
                <a:solidFill>
                  <a:srgbClr val="0000FF"/>
                </a:solidFill>
                <a:latin typeface="Times New Roman" pitchFamily="18" charset="0"/>
              </a:rPr>
              <a:t>）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50086" y="5929330"/>
            <a:ext cx="169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查多克征</a:t>
            </a:r>
            <a:r>
              <a:rPr lang="zh-CN" altLang="en-US" dirty="0" smtClean="0">
                <a:solidFill>
                  <a:srgbClr val="0000FF"/>
                </a:solidFill>
                <a:latin typeface="Times New Roman" pitchFamily="18" charset="0"/>
              </a:rPr>
              <a:t>（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</a:rPr>
              <a:t>+</a:t>
            </a:r>
            <a:r>
              <a:rPr lang="zh-CN" altLang="en-US" dirty="0" smtClean="0">
                <a:solidFill>
                  <a:srgbClr val="0000FF"/>
                </a:solidFill>
                <a:latin typeface="Times New Roman" pitchFamily="18" charset="0"/>
              </a:rPr>
              <a:t>）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1027" name="Picture 3" descr="C:\Documents and Settings\Administrator\桌面\无标题-1.jpg"/>
          <p:cNvPicPr>
            <a:picLocks noChangeAspect="1" noChangeArrowheads="1"/>
          </p:cNvPicPr>
          <p:nvPr/>
        </p:nvPicPr>
        <p:blipFill>
          <a:blip r:embed="rId3"/>
          <a:srcRect t="17328"/>
          <a:stretch>
            <a:fillRect/>
          </a:stretch>
        </p:blipFill>
        <p:spPr bwMode="auto">
          <a:xfrm>
            <a:off x="5929322" y="4214818"/>
            <a:ext cx="2679692" cy="169646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429256" y="3845486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巴宾斯基征</a:t>
            </a:r>
            <a:r>
              <a:rPr lang="zh-CN" altLang="en-US" dirty="0" smtClean="0">
                <a:solidFill>
                  <a:srgbClr val="0000FF"/>
                </a:solidFill>
                <a:latin typeface="Times New Roman" pitchFamily="18" charset="0"/>
              </a:rPr>
              <a:t>（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</a:rPr>
              <a:t>+</a:t>
            </a:r>
            <a:r>
              <a:rPr lang="zh-CN" altLang="en-US" dirty="0" smtClean="0">
                <a:solidFill>
                  <a:srgbClr val="0000FF"/>
                </a:solidFill>
                <a:latin typeface="Times New Roman" pitchFamily="18" charset="0"/>
              </a:rPr>
              <a:t>）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05172" y="550070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戈登征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29520" y="391692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奥本海姆征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三、神经反射</a:t>
            </a:r>
          </a:p>
        </p:txBody>
      </p:sp>
      <p:pic>
        <p:nvPicPr>
          <p:cNvPr id="15" name="Picture 2" descr="暴风截屏20110612034547"/>
          <p:cNvPicPr>
            <a:picLocks noChangeAspect="1" noChangeArrowheads="1"/>
          </p:cNvPicPr>
          <p:nvPr/>
        </p:nvPicPr>
        <p:blipFill>
          <a:blip r:embed="rId2" cstate="print"/>
          <a:srcRect l="12823" t="13043" r="19258" b="15363"/>
          <a:stretch>
            <a:fillRect/>
          </a:stretch>
        </p:blipFill>
        <p:spPr bwMode="auto">
          <a:xfrm>
            <a:off x="683567" y="2060849"/>
            <a:ext cx="2453235" cy="2414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暴风截屏20110612035203"/>
          <p:cNvPicPr>
            <a:picLocks noChangeAspect="1" noChangeArrowheads="1"/>
          </p:cNvPicPr>
          <p:nvPr/>
        </p:nvPicPr>
        <p:blipFill>
          <a:blip r:embed="rId3" cstate="print"/>
          <a:srcRect l="15514" t="14328" r="15514" b="17911"/>
          <a:stretch>
            <a:fillRect/>
          </a:stretch>
        </p:blipFill>
        <p:spPr bwMode="auto">
          <a:xfrm>
            <a:off x="3340501" y="2060848"/>
            <a:ext cx="2628750" cy="2414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暴风截屏20110612034924"/>
          <p:cNvPicPr>
            <a:picLocks noChangeAspect="1" noChangeArrowheads="1"/>
          </p:cNvPicPr>
          <p:nvPr/>
        </p:nvPicPr>
        <p:blipFill>
          <a:blip r:embed="rId4" cstate="print"/>
          <a:srcRect l="10594" t="7936" r="15254" b="7143"/>
          <a:stretch>
            <a:fillRect/>
          </a:stretch>
        </p:blipFill>
        <p:spPr bwMode="auto">
          <a:xfrm>
            <a:off x="6084168" y="2060849"/>
            <a:ext cx="2263126" cy="2414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804850" y="4677140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A2107B"/>
                </a:solidFill>
              </a:rPr>
              <a:t>Oppenheim  sign</a:t>
            </a:r>
            <a:endParaRPr lang="zh-CN" altLang="en-US" b="1" dirty="0" smtClean="0">
              <a:solidFill>
                <a:srgbClr val="A2107B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869030" y="4709277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A2107B"/>
                </a:solidFill>
              </a:rPr>
              <a:t>Gordon   sign</a:t>
            </a:r>
            <a:endParaRPr lang="zh-CN" altLang="en-US" b="1" dirty="0">
              <a:solidFill>
                <a:srgbClr val="A2107B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44209" y="4677140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A2107B"/>
                </a:solidFill>
              </a:rPr>
              <a:t>Chaddock</a:t>
            </a:r>
            <a:r>
              <a:rPr lang="en-US" b="1" dirty="0" smtClean="0">
                <a:solidFill>
                  <a:srgbClr val="A2107B"/>
                </a:solidFill>
              </a:rPr>
              <a:t>  sign</a:t>
            </a:r>
            <a:endParaRPr lang="zh-CN" altLang="en-US" b="1" dirty="0">
              <a:solidFill>
                <a:srgbClr val="A2107B"/>
              </a:solidFill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 flipH="1">
            <a:off x="1763688" y="2636912"/>
            <a:ext cx="504056" cy="576064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21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三、神经反射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algn="just"/>
            <a:r>
              <a:rPr lang="zh-CN" altLang="en-US" sz="2400" dirty="0" smtClean="0"/>
              <a:t>霍夫曼（</a:t>
            </a:r>
            <a:r>
              <a:rPr lang="en-US" altLang="zh-CN" sz="2200" i="1" dirty="0" smtClean="0">
                <a:latin typeface="Times New Roman" pitchFamily="18" charset="0"/>
              </a:rPr>
              <a:t>Hoffmann </a:t>
            </a:r>
            <a:r>
              <a:rPr lang="en-US" sz="2200" i="1" dirty="0" smtClean="0">
                <a:latin typeface="Times New Roman" pitchFamily="18" charset="0"/>
              </a:rPr>
              <a:t>）</a:t>
            </a:r>
            <a:r>
              <a:rPr lang="zh-CN" altLang="en-US" sz="2400" dirty="0" smtClean="0"/>
              <a:t>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2" descr="DSC00894 - 复制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9018" y="2000239"/>
            <a:ext cx="1888247" cy="140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441019" y="364032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霍夫曼征</a:t>
            </a:r>
          </a:p>
        </p:txBody>
      </p:sp>
      <p:pic>
        <p:nvPicPr>
          <p:cNvPr id="7" name="Picture 4" descr="D:\sun\教学\评估\图片\扫描图\其他\霍夫曼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1680" y="2132241"/>
            <a:ext cx="2519361" cy="1277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三、神经反射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脑膜刺激征</a:t>
            </a:r>
            <a:endParaRPr lang="en-US" altLang="zh-CN" dirty="0" smtClean="0"/>
          </a:p>
          <a:p>
            <a:pPr lvl="1" algn="just"/>
            <a:r>
              <a:rPr lang="zh-CN" altLang="en-US" dirty="0" smtClean="0"/>
              <a:t>主要体征</a:t>
            </a:r>
          </a:p>
          <a:p>
            <a:pPr lvl="2" algn="just"/>
            <a:r>
              <a:rPr dirty="0" smtClean="0"/>
              <a:t>颈强直</a:t>
            </a:r>
            <a:endParaRPr dirty="0">
              <a:ea typeface="楷体_GB2312" pitchFamily="49" charset="-122"/>
            </a:endParaRPr>
          </a:p>
          <a:p>
            <a:pPr lvl="2" algn="just"/>
            <a:r>
              <a:rPr dirty="0"/>
              <a:t>克匿格</a:t>
            </a:r>
            <a:r>
              <a:rPr lang="en-US" dirty="0"/>
              <a:t>(</a:t>
            </a:r>
            <a:r>
              <a:rPr lang="en-US" dirty="0" err="1"/>
              <a:t>Kernig</a:t>
            </a:r>
            <a:r>
              <a:rPr lang="en-US" dirty="0"/>
              <a:t>)</a:t>
            </a:r>
            <a:r>
              <a:rPr dirty="0" smtClean="0"/>
              <a:t>征</a:t>
            </a:r>
            <a:endParaRPr lang="en-US" dirty="0" smtClean="0"/>
          </a:p>
          <a:p>
            <a:pPr lvl="2" algn="just"/>
            <a:r>
              <a:rPr dirty="0"/>
              <a:t>布鲁津斯基</a:t>
            </a:r>
            <a:r>
              <a:rPr lang="en-US" dirty="0"/>
              <a:t>(</a:t>
            </a:r>
            <a:r>
              <a:rPr lang="en-US" dirty="0" err="1"/>
              <a:t>Brudzinski</a:t>
            </a:r>
            <a:r>
              <a:rPr lang="en-US" dirty="0"/>
              <a:t>)</a:t>
            </a:r>
            <a:r>
              <a:rPr dirty="0" smtClean="0"/>
              <a:t>征</a:t>
            </a:r>
            <a:endParaRPr lang="en-US" dirty="0" smtClean="0"/>
          </a:p>
          <a:p>
            <a:pPr lvl="1" algn="just"/>
            <a:r>
              <a:rPr lang="zh-CN" altLang="en-US" dirty="0" smtClean="0"/>
              <a:t>脑膜刺激征</a:t>
            </a:r>
            <a:r>
              <a:rPr lang="en-US" altLang="zh-CN" dirty="0" smtClean="0"/>
              <a:t>(+)</a:t>
            </a:r>
            <a:r>
              <a:rPr lang="zh-CN" altLang="en-US" dirty="0" smtClean="0"/>
              <a:t>意义</a:t>
            </a:r>
            <a:endParaRPr lang="en-US" altLang="zh-CN" dirty="0" smtClean="0"/>
          </a:p>
          <a:p>
            <a:pPr lvl="2" algn="just"/>
            <a:r>
              <a:rPr dirty="0"/>
              <a:t>脑膜炎、蛛网膜下腔出血、颅内压增高</a:t>
            </a:r>
            <a:endParaRPr lang="en-US" altLang="zh-CN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5" descr="D:\sun\教学\评估\图片\扫描图\其他\克氏征.gi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025801"/>
            <a:ext cx="2657157" cy="1452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4786314" y="2428868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Kernig</a:t>
            </a:r>
            <a:r>
              <a:rPr lang="zh-CN" altLang="en-US" dirty="0" smtClean="0">
                <a:solidFill>
                  <a:srgbClr val="0000FF"/>
                </a:solidFill>
              </a:rPr>
              <a:t>征</a:t>
            </a:r>
            <a:endParaRPr lang="zh-CN" altLang="en-US" dirty="0">
              <a:solidFill>
                <a:srgbClr val="0000FF"/>
              </a:solidFill>
            </a:endParaRPr>
          </a:p>
        </p:txBody>
      </p:sp>
      <p:pic>
        <p:nvPicPr>
          <p:cNvPr id="8194" name="图片框 10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0349" y="2428868"/>
            <a:ext cx="312286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6858016" y="3643314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Brudzinski</a:t>
            </a:r>
            <a:r>
              <a:rPr lang="zh-CN" altLang="en-US" dirty="0" smtClean="0">
                <a:solidFill>
                  <a:srgbClr val="0000FF"/>
                </a:solidFill>
              </a:rPr>
              <a:t>征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评估的主要内容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 smtClean="0"/>
              <a:t>感觉功能</a:t>
            </a:r>
            <a:endParaRPr lang="en-US" altLang="zh-CN" dirty="0" smtClean="0"/>
          </a:p>
          <a:p>
            <a:pPr lvl="1"/>
            <a:r>
              <a:rPr altLang="en-US" dirty="0" smtClean="0"/>
              <a:t>浅感觉</a:t>
            </a:r>
            <a:endParaRPr lang="en-US" altLang="en-US" dirty="0" smtClean="0"/>
          </a:p>
          <a:p>
            <a:pPr lvl="1"/>
            <a:r>
              <a:rPr altLang="en-US" dirty="0" smtClean="0"/>
              <a:t>深感觉</a:t>
            </a:r>
            <a:endParaRPr lang="en-US" altLang="en-US" dirty="0" smtClean="0"/>
          </a:p>
          <a:p>
            <a:pPr lvl="1"/>
            <a:r>
              <a:rPr altLang="en-US" dirty="0" smtClean="0"/>
              <a:t>符合感觉</a:t>
            </a:r>
            <a:endParaRPr lang="en-US" altLang="en-US" dirty="0" smtClean="0"/>
          </a:p>
          <a:p>
            <a:r>
              <a:rPr lang="zh-CN" altLang="en-US" dirty="0" smtClean="0"/>
              <a:t>运动功能</a:t>
            </a:r>
            <a:endParaRPr lang="en-US" altLang="zh-CN" dirty="0" smtClean="0"/>
          </a:p>
          <a:p>
            <a:pPr lvl="1"/>
            <a:r>
              <a:rPr altLang="en-US" dirty="0" smtClean="0"/>
              <a:t>肌力</a:t>
            </a:r>
            <a:endParaRPr lang="en-US" altLang="en-US" dirty="0" smtClean="0"/>
          </a:p>
          <a:p>
            <a:pPr lvl="1"/>
            <a:r>
              <a:rPr altLang="en-US" dirty="0" smtClean="0"/>
              <a:t>肌张力</a:t>
            </a:r>
            <a:endParaRPr lang="en-US" altLang="en-US" dirty="0" smtClean="0"/>
          </a:p>
          <a:p>
            <a:pPr lvl="1"/>
            <a:r>
              <a:rPr altLang="en-US" dirty="0" smtClean="0"/>
              <a:t>不自主运动</a:t>
            </a:r>
            <a:endParaRPr lang="en-US" altLang="en-US" dirty="0" smtClean="0"/>
          </a:p>
          <a:p>
            <a:pPr lvl="1"/>
            <a:r>
              <a:rPr altLang="en-US" dirty="0"/>
              <a:t>共济运动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 smtClean="0"/>
              <a:t>神经反射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浅反射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深反射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病理反射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脑膜刺激征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一、感觉功能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浅感觉</a:t>
            </a:r>
          </a:p>
          <a:p>
            <a:pPr lvl="1"/>
            <a:r>
              <a:rPr dirty="0"/>
              <a:t>温度觉、痛觉、触觉</a:t>
            </a:r>
          </a:p>
          <a:p>
            <a:r>
              <a:rPr lang="zh-CN" altLang="en-US" dirty="0" smtClean="0"/>
              <a:t>深感觉</a:t>
            </a:r>
          </a:p>
          <a:p>
            <a:pPr lvl="1"/>
            <a:r>
              <a:rPr dirty="0"/>
              <a:t>运动觉、位置觉</a:t>
            </a:r>
            <a:r>
              <a:rPr dirty="0" smtClean="0"/>
              <a:t>、</a:t>
            </a:r>
            <a:r>
              <a:rPr lang="zh-CN" altLang="en-US" dirty="0" smtClean="0"/>
              <a:t>振动</a:t>
            </a:r>
            <a:r>
              <a:rPr dirty="0" smtClean="0"/>
              <a:t>觉</a:t>
            </a:r>
            <a:endParaRPr dirty="0"/>
          </a:p>
          <a:p>
            <a:r>
              <a:rPr lang="zh-CN" altLang="en-US" dirty="0" smtClean="0"/>
              <a:t>复合感觉</a:t>
            </a:r>
          </a:p>
          <a:p>
            <a:pPr lvl="1"/>
            <a:r>
              <a:rPr dirty="0"/>
              <a:t>皮肤定位觉、两点辨别觉、</a:t>
            </a:r>
            <a:r>
              <a:rPr dirty="0" smtClean="0"/>
              <a:t>形体觉等</a:t>
            </a:r>
            <a:endParaRPr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8" name="Picture 4" descr="DSC01884"/>
          <p:cNvPicPr>
            <a:picLocks noChangeAspect="1" noChangeArrowheads="1"/>
          </p:cNvPicPr>
          <p:nvPr/>
        </p:nvPicPr>
        <p:blipFill>
          <a:blip r:embed="rId2" cstate="print"/>
          <a:srcRect l="16708" t="3300" r="20741" b="3308"/>
          <a:stretch>
            <a:fillRect/>
          </a:stretch>
        </p:blipFill>
        <p:spPr bwMode="auto">
          <a:xfrm>
            <a:off x="5709033" y="1309905"/>
            <a:ext cx="1192535" cy="1335640"/>
          </a:xfrm>
          <a:prstGeom prst="rect">
            <a:avLst/>
          </a:prstGeom>
          <a:noFill/>
        </p:spPr>
      </p:pic>
      <p:pic>
        <p:nvPicPr>
          <p:cNvPr id="9" name="Picture 3" descr="DSC01881"/>
          <p:cNvPicPr>
            <a:picLocks noChangeAspect="1" noChangeArrowheads="1"/>
          </p:cNvPicPr>
          <p:nvPr/>
        </p:nvPicPr>
        <p:blipFill>
          <a:blip r:embed="rId3" cstate="print"/>
          <a:srcRect l="12349" t="6502" r="23735" b="11392"/>
          <a:stretch>
            <a:fillRect/>
          </a:stretch>
        </p:blipFill>
        <p:spPr bwMode="auto">
          <a:xfrm>
            <a:off x="7566421" y="1381343"/>
            <a:ext cx="1303708" cy="126420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923347" y="272652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痛觉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80735" y="272652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触觉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12" name="Picture 2" descr="DSC018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5520" y="4496359"/>
            <a:ext cx="1714512" cy="1285884"/>
          </a:xfrm>
          <a:prstGeom prst="rect">
            <a:avLst/>
          </a:prstGeom>
          <a:noFill/>
        </p:spPr>
      </p:pic>
      <p:pic>
        <p:nvPicPr>
          <p:cNvPr id="13" name="Picture 1" descr="实物觉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18935" y="4555606"/>
            <a:ext cx="1381323" cy="121919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991272" y="585521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两点辨别觉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04687" y="584149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形体觉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16" name="Picture 12" descr="D:\sun\教学\评估\图片\扫描图\其他\震动觉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90329" y="3494117"/>
            <a:ext cx="1042984" cy="115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7533205" y="478000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振动觉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二、运动功能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1203334"/>
            <a:ext cx="8610600" cy="5033978"/>
          </a:xfrm>
        </p:spPr>
        <p:txBody>
          <a:bodyPr/>
          <a:lstStyle/>
          <a:p>
            <a:r>
              <a:rPr lang="zh-CN" altLang="en-US" dirty="0" smtClean="0"/>
              <a:t>肌力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定义</a:t>
            </a:r>
          </a:p>
          <a:p>
            <a:pPr lvl="2"/>
            <a:r>
              <a:rPr dirty="0" smtClean="0"/>
              <a:t>肌肉运动时的</a:t>
            </a:r>
            <a:r>
              <a:rPr dirty="0" smtClean="0">
                <a:solidFill>
                  <a:srgbClr val="990000"/>
                </a:solidFill>
              </a:rPr>
              <a:t>最大收缩力</a:t>
            </a:r>
            <a:endParaRPr dirty="0">
              <a:solidFill>
                <a:srgbClr val="990000"/>
              </a:solidFill>
            </a:endParaRPr>
          </a:p>
          <a:p>
            <a:pPr lvl="1"/>
            <a:r>
              <a:rPr lang="zh-CN" altLang="en-US" dirty="0" smtClean="0"/>
              <a:t>检查方法</a:t>
            </a:r>
            <a:endParaRPr lang="en-US" altLang="zh-CN" dirty="0" smtClean="0"/>
          </a:p>
          <a:p>
            <a:pPr lvl="2"/>
            <a:r>
              <a:rPr altLang="en-US" dirty="0" smtClean="0"/>
              <a:t>对抗阻力、克服重力等能力</a:t>
            </a:r>
            <a:endParaRPr lang="zh-CN" altLang="en-US" dirty="0" smtClean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D:\wanghan\图片\脊柱、四肢和神经\手臂肌力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933056"/>
            <a:ext cx="1421457" cy="130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:\wanghan\图片\脊柱、四肢和神经\握力评估（双手）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1886" y="3939090"/>
            <a:ext cx="1217634" cy="128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D:\sun\教学\评估\图片\扫描图\其他\上肢肌力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3939090"/>
            <a:ext cx="1399406" cy="130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354762" y="529641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握力检查</a:t>
            </a:r>
            <a:endParaRPr lang="zh-CN" altLang="en-US" sz="1600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5296412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上肢伸肌肌力检查</a:t>
            </a:r>
            <a:endParaRPr lang="zh-CN" altLang="en-US" sz="1600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7620" y="5296412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上肢屈肌肌力检查</a:t>
            </a:r>
            <a:endParaRPr lang="zh-CN" altLang="en-US" sz="1600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二、运动功能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dirty="0" smtClean="0"/>
              <a:t>肌力的六级分级法</a:t>
            </a:r>
            <a:endParaRPr dirty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aphicFrame>
        <p:nvGraphicFramePr>
          <p:cNvPr id="5" name="Group 4"/>
          <p:cNvGraphicFramePr>
            <a:graphicFrameLocks noGrp="1"/>
          </p:cNvGraphicFramePr>
          <p:nvPr/>
        </p:nvGraphicFramePr>
        <p:xfrm>
          <a:off x="642910" y="2071678"/>
          <a:ext cx="8153400" cy="3429003"/>
        </p:xfrm>
        <a:graphic>
          <a:graphicData uri="http://schemas.openxmlformats.org/drawingml/2006/table">
            <a:tbl>
              <a:tblPr/>
              <a:tblGrid>
                <a:gridCol w="871538"/>
                <a:gridCol w="7281862"/>
              </a:tblGrid>
              <a:tr h="5667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0</a:t>
                      </a:r>
                      <a:r>
                        <a:rPr kumimoji="1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隶书" pitchFamily="2" charset="-122"/>
                          <a:ea typeface="华文隶书" pitchFamily="2" charset="-122"/>
                        </a:rPr>
                        <a:t>级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完全瘫痪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l</a:t>
                      </a: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隶书" pitchFamily="2" charset="-122"/>
                          <a:ea typeface="华文隶书" pitchFamily="2" charset="-122"/>
                        </a:rPr>
                        <a:t>级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肌肉可收缩，但不能产生动作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2</a:t>
                      </a:r>
                      <a:r>
                        <a:rPr kumimoji="1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隶书" pitchFamily="2" charset="-122"/>
                          <a:ea typeface="华文隶书" pitchFamily="2" charset="-122"/>
                        </a:rPr>
                        <a:t>级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肢体能在床面上移动，但不能抬离床面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3</a:t>
                      </a: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隶书" pitchFamily="2" charset="-122"/>
                          <a:ea typeface="华文隶书" pitchFamily="2" charset="-122"/>
                        </a:rPr>
                        <a:t>级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肢体能抬离床面，但不能抗阻力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4</a:t>
                      </a: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隶书" pitchFamily="2" charset="-122"/>
                          <a:ea typeface="华文隶书" pitchFamily="2" charset="-122"/>
                        </a:rPr>
                        <a:t>级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能作抗阻力动作，但较正常差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5</a:t>
                      </a: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隶书" pitchFamily="2" charset="-122"/>
                          <a:ea typeface="华文隶书" pitchFamily="2" charset="-122"/>
                        </a:rPr>
                        <a:t>级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正常肌力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二、运动功能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肌张力</a:t>
            </a:r>
            <a:endParaRPr lang="en-US" altLang="zh-CN" dirty="0" smtClean="0"/>
          </a:p>
          <a:p>
            <a:pPr lvl="1"/>
            <a:r>
              <a:rPr dirty="0"/>
              <a:t>定义</a:t>
            </a:r>
            <a:endParaRPr lang="en-US" altLang="zh-CN" dirty="0"/>
          </a:p>
          <a:p>
            <a:pPr lvl="2"/>
            <a:r>
              <a:rPr dirty="0"/>
              <a:t>静息状态下的肌肉紧张度</a:t>
            </a:r>
            <a:endParaRPr lang="en-US" altLang="zh-CN" dirty="0"/>
          </a:p>
          <a:p>
            <a:pPr lvl="1"/>
            <a:r>
              <a:rPr dirty="0"/>
              <a:t>检查方法</a:t>
            </a:r>
            <a:endParaRPr lang="en-US" altLang="zh-CN" dirty="0"/>
          </a:p>
          <a:p>
            <a:pPr lvl="2"/>
            <a:r>
              <a:rPr dirty="0"/>
              <a:t>肌肉的硬度、被动运动时的阻力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二、运动功能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不自主运动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出现不能控制的骨骼肌不正常运动</a:t>
            </a:r>
            <a:endParaRPr lang="en-US" altLang="zh-CN" dirty="0" smtClean="0"/>
          </a:p>
          <a:p>
            <a:pPr lvl="1"/>
            <a:r>
              <a:rPr dirty="0"/>
              <a:t>舞蹈样运动、手足徐动、</a:t>
            </a:r>
            <a:r>
              <a:rPr dirty="0" smtClean="0"/>
              <a:t>震颤、抽搐等</a:t>
            </a:r>
            <a:endParaRPr lang="en-US" altLang="zh-CN" dirty="0" smtClean="0"/>
          </a:p>
          <a:p>
            <a:r>
              <a:rPr lang="zh-CN" altLang="en-US" dirty="0" smtClean="0"/>
              <a:t>共济运动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主要依赖于小脑的功能以及前庭神经、深感觉、锥体外系等的共同参与</a:t>
            </a:r>
            <a:endParaRPr lang="en-US" altLang="zh-CN" dirty="0" smtClean="0"/>
          </a:p>
          <a:p>
            <a:pPr lvl="1"/>
            <a:r>
              <a:rPr altLang="en-US" dirty="0" smtClean="0"/>
              <a:t>常用的共济失调检查</a:t>
            </a:r>
            <a:endParaRPr lang="en-US" altLang="en-US" dirty="0" smtClean="0"/>
          </a:p>
          <a:p>
            <a:pPr lvl="2"/>
            <a:r>
              <a:rPr dirty="0"/>
              <a:t>指鼻试验、跟</a:t>
            </a:r>
            <a:r>
              <a:rPr lang="en-US" dirty="0"/>
              <a:t>-</a:t>
            </a:r>
            <a:r>
              <a:rPr dirty="0"/>
              <a:t>膝</a:t>
            </a:r>
            <a:r>
              <a:rPr lang="en-US" dirty="0"/>
              <a:t>-</a:t>
            </a:r>
            <a:r>
              <a:rPr dirty="0"/>
              <a:t>胫试验、快复轮替试验、</a:t>
            </a:r>
            <a:r>
              <a:rPr dirty="0" smtClean="0"/>
              <a:t>闭目难立征等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三、神经反射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反射弧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http://img.jxkp.com/61B/61BC355CBF33A89FC4439EE8FE6213AC70431B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09"/>
          <a:stretch/>
        </p:blipFill>
        <p:spPr bwMode="auto">
          <a:xfrm>
            <a:off x="1259632" y="2132856"/>
            <a:ext cx="5544616" cy="370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17096" y="264732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002060"/>
                </a:solidFill>
                <a:latin typeface="+mn-ea"/>
                <a:cs typeface="Meiryo UI" pitchFamily="34" charset="-128"/>
              </a:rPr>
              <a:t>神经中枢</a:t>
            </a:r>
            <a:endParaRPr lang="zh-CN" altLang="en-US" sz="1400" dirty="0">
              <a:solidFill>
                <a:srgbClr val="002060"/>
              </a:solidFill>
              <a:latin typeface="+mn-ea"/>
              <a:cs typeface="Meiryo UI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3816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三、神经反射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200" dirty="0" smtClean="0"/>
              <a:t>浅反射</a:t>
            </a:r>
            <a:endParaRPr lang="en-US" altLang="zh-CN" sz="3200" dirty="0" smtClean="0"/>
          </a:p>
          <a:p>
            <a:pPr lvl="1" algn="just"/>
            <a:r>
              <a:rPr dirty="0"/>
              <a:t>概念</a:t>
            </a:r>
          </a:p>
          <a:p>
            <a:pPr lvl="2" algn="just"/>
            <a:r>
              <a:rPr sz="2800" dirty="0" smtClean="0"/>
              <a:t>刺激皮肤或</a:t>
            </a:r>
            <a:r>
              <a:rPr lang="zh-CN" altLang="en-US" sz="2800" dirty="0" smtClean="0"/>
              <a:t>黏膜</a:t>
            </a:r>
            <a:r>
              <a:rPr sz="2800" dirty="0" smtClean="0"/>
              <a:t>引起的反射</a:t>
            </a:r>
            <a:r>
              <a:rPr sz="2800" dirty="0"/>
              <a:t>。</a:t>
            </a:r>
            <a:endParaRPr sz="2800" dirty="0">
              <a:ea typeface="楷体_GB2312" pitchFamily="49" charset="-122"/>
            </a:endParaRPr>
          </a:p>
          <a:p>
            <a:pPr lvl="1" algn="just"/>
            <a:r>
              <a:rPr dirty="0" smtClean="0"/>
              <a:t>主要体征</a:t>
            </a:r>
            <a:endParaRPr lang="en-US" dirty="0" smtClean="0"/>
          </a:p>
          <a:p>
            <a:pPr lvl="2" algn="just"/>
            <a:r>
              <a:rPr dirty="0" smtClean="0"/>
              <a:t>角膜反射</a:t>
            </a:r>
            <a:endParaRPr lang="en-US" altLang="zh-CN" dirty="0"/>
          </a:p>
          <a:p>
            <a:pPr lvl="2" algn="just"/>
            <a:r>
              <a:rPr dirty="0" smtClean="0"/>
              <a:t>腹壁反射</a:t>
            </a:r>
            <a:endParaRPr lang="en-US" altLang="zh-CN" dirty="0"/>
          </a:p>
          <a:p>
            <a:pPr lvl="2" algn="just"/>
            <a:r>
              <a:rPr dirty="0" smtClean="0"/>
              <a:t>提睾反射</a:t>
            </a:r>
            <a:endParaRPr lang="en-US" altLang="zh-CN" i="1" dirty="0">
              <a:solidFill>
                <a:srgbClr val="00B0F0"/>
              </a:solidFill>
            </a:endParaRPr>
          </a:p>
          <a:p>
            <a:pPr lvl="1" algn="just"/>
            <a:endParaRPr lang="en-US" altLang="zh-CN" dirty="0"/>
          </a:p>
          <a:p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图片 11"/>
          <p:cNvPicPr>
            <a:picLocks noChangeAspect="1" noChangeArrowheads="1"/>
          </p:cNvPicPr>
          <p:nvPr/>
        </p:nvPicPr>
        <p:blipFill>
          <a:blip r:embed="rId2"/>
          <a:srcRect r="14526" b="13043"/>
          <a:stretch>
            <a:fillRect/>
          </a:stretch>
        </p:blipFill>
        <p:spPr bwMode="auto">
          <a:xfrm>
            <a:off x="6786578" y="2026506"/>
            <a:ext cx="1867551" cy="1473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D:\sun\教学\评估\图片\扫描图\其他\腹壁反射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8808" y="3512692"/>
            <a:ext cx="1504290" cy="214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暴风截屏201106120330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3630" y="4429131"/>
            <a:ext cx="1675324" cy="133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215206" y="357187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角膜反射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90820" y="578645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腹壁反射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97238" y="52986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提睾反射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cxnSp>
        <p:nvCxnSpPr>
          <p:cNvPr id="12" name="直接箭头连接符 11"/>
          <p:cNvCxnSpPr>
            <a:stCxn id="10" idx="3"/>
          </p:cNvCxnSpPr>
          <p:nvPr/>
        </p:nvCxnSpPr>
        <p:spPr>
          <a:xfrm flipV="1">
            <a:off x="4805234" y="5227204"/>
            <a:ext cx="392202" cy="256104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54362" y="42985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腹壁反射</a:t>
            </a:r>
            <a:endParaRPr lang="zh-CN" altLang="en-US" dirty="0">
              <a:solidFill>
                <a:srgbClr val="0000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4" name="左大括号 13"/>
          <p:cNvSpPr/>
          <p:nvPr/>
        </p:nvSpPr>
        <p:spPr>
          <a:xfrm>
            <a:off x="4697370" y="4227072"/>
            <a:ext cx="142876" cy="500066"/>
          </a:xfrm>
          <a:prstGeom prst="leftBrac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</TotalTime>
  <Pages>0</Pages>
  <Words>386</Words>
  <Characters>0</Characters>
  <Application>Microsoft Office PowerPoint</Application>
  <DocSecurity>0</DocSecurity>
  <PresentationFormat>全屏显示(4:3)</PresentationFormat>
  <Lines>0</Lines>
  <Paragraphs>139</Paragraphs>
  <Slides>14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课件模板</vt:lpstr>
      <vt:lpstr>第十一节   神经系统评估</vt:lpstr>
      <vt:lpstr>评估的主要内容</vt:lpstr>
      <vt:lpstr>一、感觉功能</vt:lpstr>
      <vt:lpstr>二、运动功能</vt:lpstr>
      <vt:lpstr>二、运动功能</vt:lpstr>
      <vt:lpstr>二、运动功能</vt:lpstr>
      <vt:lpstr>二、运动功能</vt:lpstr>
      <vt:lpstr>三、神经反射</vt:lpstr>
      <vt:lpstr>三、神经反射</vt:lpstr>
      <vt:lpstr>三、神经反射</vt:lpstr>
      <vt:lpstr>三、神经反射</vt:lpstr>
      <vt:lpstr>三、神经反射</vt:lpstr>
      <vt:lpstr>三、神经反射</vt:lpstr>
      <vt:lpstr>三、神经反射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56</cp:revision>
  <cp:lastPrinted>1899-12-30T00:00:00Z</cp:lastPrinted>
  <dcterms:created xsi:type="dcterms:W3CDTF">2008-12-16T07:41:38Z</dcterms:created>
  <dcterms:modified xsi:type="dcterms:W3CDTF">2015-12-11T02:15:33Z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